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258" r:id="rId6"/>
    <p:sldId id="276" r:id="rId7"/>
    <p:sldId id="291" r:id="rId8"/>
    <p:sldId id="267" r:id="rId9"/>
    <p:sldId id="282" r:id="rId10"/>
    <p:sldId id="285" r:id="rId11"/>
    <p:sldId id="284" r:id="rId12"/>
    <p:sldId id="288" r:id="rId13"/>
    <p:sldId id="305" r:id="rId14"/>
    <p:sldId id="306" r:id="rId15"/>
    <p:sldId id="304" r:id="rId16"/>
    <p:sldId id="286" r:id="rId17"/>
    <p:sldId id="293" r:id="rId18"/>
    <p:sldId id="300" r:id="rId19"/>
    <p:sldId id="294" r:id="rId20"/>
    <p:sldId id="295" r:id="rId21"/>
    <p:sldId id="301" r:id="rId22"/>
    <p:sldId id="296" r:id="rId23"/>
    <p:sldId id="297" r:id="rId24"/>
    <p:sldId id="298" r:id="rId25"/>
    <p:sldId id="299" r:id="rId26"/>
    <p:sldId id="302" r:id="rId27"/>
    <p:sldId id="277" r:id="rId28"/>
    <p:sldId id="278" r:id="rId29"/>
    <p:sldId id="279" r:id="rId30"/>
    <p:sldId id="265" r:id="rId31"/>
    <p:sldId id="280" r:id="rId32"/>
    <p:sldId id="261" r:id="rId33"/>
    <p:sldId id="263" r:id="rId34"/>
    <p:sldId id="262" r:id="rId35"/>
    <p:sldId id="264" r:id="rId36"/>
    <p:sldId id="274" r:id="rId37"/>
    <p:sldId id="275" r:id="rId38"/>
    <p:sldId id="273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D9450-9C3D-4556-8F16-11B61E5953E5}" v="110" dt="2019-03-07T10:50:04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7" d="100"/>
          <a:sy n="77" d="100"/>
        </p:scale>
        <p:origin x="165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12870F-A3D9-482D-89ED-D38C757064E5}" type="slidenum">
              <a:rPr 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nl-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/>
              <a:t>De myelineschede zorgt voor isolatie en bescherming van de axonen en voorkomt dat signalen van het ene neuron op het andere kunnen overspringen. 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Daarnaast verhoogt de vettige myeline de snelheid en de nauwkeurigheid waarmee signalen worden doorgegeven. 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Wanneer de myeline beschadigd raakt ontstaan er problemen met het transport van de elektrische signalen. Elke myelineschede is ongeveer een millimeter lang.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B206-04CD-4311-A75D-03A24AE4C1FF}" type="slidenum">
              <a:rPr lang="nl-NL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iepagina.nl/Flashfiles/Ispring/hersenen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LpV3yAlyBa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iepagina.nl/Videobiologie/alcoholvergiftiging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Het zenuwstelsel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Periode 3</a:t>
            </a:r>
          </a:p>
          <a:p>
            <a:pPr algn="l"/>
            <a:r>
              <a:rPr lang="nl-NL" dirty="0"/>
              <a:t>Les 2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66282-5F6C-43D4-AF2F-76C4636C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8323B-09C2-4E64-A3F3-200B5DBC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Maak individueel de onderstaande opdrachten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Werkboek Gehandicaptenzorg</a:t>
            </a:r>
          </a:p>
          <a:p>
            <a:pPr marL="0" indent="0">
              <a:buNone/>
            </a:pPr>
            <a:r>
              <a:rPr lang="nl-NL" dirty="0"/>
              <a:t>	hoofdstuk 16, verwerkingsvragen 1 t/m 7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34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Perifere zenuwstelsel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gevoels</a:t>
            </a:r>
            <a:r>
              <a:rPr lang="nl-NL" dirty="0"/>
              <a:t> neuronen</a:t>
            </a:r>
          </a:p>
          <a:p>
            <a:r>
              <a:rPr lang="nl-NL" dirty="0" err="1"/>
              <a:t>bewegings</a:t>
            </a:r>
            <a:r>
              <a:rPr lang="nl-NL" dirty="0"/>
              <a:t> neuronen</a:t>
            </a:r>
          </a:p>
          <a:p>
            <a:r>
              <a:rPr lang="nl-NL" dirty="0"/>
              <a:t>Schakelcellen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305106"/>
            <a:ext cx="7059635" cy="344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1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F9DC-B4F0-4334-9FEA-19AB6B6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Leervraag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69E53-6FBF-43B7-9C16-5421F358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reflexen hebben mijn cliënten?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969577-CDEB-4A62-ACBB-2AFE8C66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22" y="4005064"/>
            <a:ext cx="3441556" cy="2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496" y="476672"/>
            <a:ext cx="8229600" cy="1143000"/>
          </a:xfrm>
        </p:spPr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19672"/>
            <a:ext cx="8229600" cy="5121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Leren </a:t>
            </a:r>
          </a:p>
          <a:p>
            <a:r>
              <a:rPr lang="nl-NL" dirty="0"/>
              <a:t>Reader Zenuwstelsel en hormoonstelsel, blz. 3 t/m 5</a:t>
            </a:r>
          </a:p>
          <a:p>
            <a:endParaRPr lang="nl-NL" dirty="0"/>
          </a:p>
          <a:p>
            <a:r>
              <a:rPr lang="nl-NL" dirty="0"/>
              <a:t>Theorieboek Gehandicaptenzorg	</a:t>
            </a:r>
          </a:p>
          <a:p>
            <a:pPr marL="0" indent="0">
              <a:buNone/>
            </a:pPr>
            <a:r>
              <a:rPr lang="nl-NL" dirty="0"/>
              <a:t>	Hoofdstuk 16.2, 16.3 en 16.6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Oefenen</a:t>
            </a:r>
          </a:p>
          <a:p>
            <a:pPr lvl="1"/>
            <a:r>
              <a:rPr lang="nl-NL" dirty="0">
                <a:hlinkClick r:id="rId2"/>
              </a:rPr>
              <a:t>http://biologiepagina.nl/Flashfiles/Ispring/hersenen.htm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Drillster</a:t>
            </a:r>
            <a:r>
              <a:rPr lang="nl-NL" dirty="0"/>
              <a:t> GEW AF P3 les 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volgende keer neem je mee:</a:t>
            </a:r>
          </a:p>
          <a:p>
            <a:pPr lvl="1"/>
            <a:r>
              <a:rPr lang="nl-NL" dirty="0"/>
              <a:t>Reader Zenuwstelsel en hormoonstelsel</a:t>
            </a:r>
          </a:p>
          <a:p>
            <a:pPr lvl="1"/>
            <a:r>
              <a:rPr lang="nl-NL" dirty="0"/>
              <a:t>Gehandicaptenzorg (theorie- en werkboek)</a:t>
            </a:r>
          </a:p>
        </p:txBody>
      </p:sp>
    </p:spTree>
    <p:extLst>
      <p:ext uri="{BB962C8B-B14F-4D97-AF65-F5344CB8AC3E}">
        <p14:creationId xmlns:p14="http://schemas.microsoft.com/office/powerpoint/2010/main" val="277304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1a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BE5485F-D662-4C5A-A4CE-F2980AA12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63" y="1990725"/>
            <a:ext cx="6973823" cy="17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8E968B3-059D-4F16-AA9B-81E00CDE0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088"/>
            <a:ext cx="7067128" cy="46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5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E6724CD-BFF5-45E0-9163-5768D21E2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7976"/>
            <a:ext cx="7397214" cy="2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3a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02685F-019E-4534-ACC1-4A3947A33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58" y="1847088"/>
            <a:ext cx="6029458" cy="48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3b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0EB75D-BA80-4C45-8972-19407208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80" y="1988840"/>
            <a:ext cx="65127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4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B32E48E-CCAF-4B8D-A45A-211141AE5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32" y="2060848"/>
            <a:ext cx="750031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Terugblik op de vorige keer</a:t>
            </a:r>
          </a:p>
          <a:p>
            <a:r>
              <a:rPr lang="nl-NL" dirty="0"/>
              <a:t>Centrale zenuwstelsel</a:t>
            </a:r>
          </a:p>
          <a:p>
            <a:pPr lvl="1"/>
            <a:r>
              <a:rPr lang="nl-NL" dirty="0"/>
              <a:t>Ruggenmerg</a:t>
            </a:r>
          </a:p>
          <a:p>
            <a:pPr lvl="1"/>
            <a:r>
              <a:rPr lang="nl-NL" dirty="0"/>
              <a:t>bescherming</a:t>
            </a:r>
          </a:p>
          <a:p>
            <a:r>
              <a:rPr lang="nl-NL" dirty="0"/>
              <a:t>Hersenen en alcohol</a:t>
            </a:r>
          </a:p>
          <a:p>
            <a:r>
              <a:rPr lang="nl-NL" dirty="0"/>
              <a:t>Perifere zenuwstelsel</a:t>
            </a:r>
          </a:p>
          <a:p>
            <a:r>
              <a:rPr lang="nl-NL" dirty="0"/>
              <a:t>Prikkelroute </a:t>
            </a:r>
          </a:p>
          <a:p>
            <a:r>
              <a:rPr lang="nl-NL" dirty="0"/>
              <a:t>Bouw zenuwcel</a:t>
            </a:r>
          </a:p>
          <a:p>
            <a:r>
              <a:rPr lang="nl-NL" dirty="0"/>
              <a:t>Willekeurig en onwillekeurig zenuwstelsel</a:t>
            </a:r>
          </a:p>
          <a:p>
            <a:r>
              <a:rPr lang="nl-NL" dirty="0"/>
              <a:t>Volgende week</a:t>
            </a:r>
          </a:p>
        </p:txBody>
      </p:sp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AF345AC-0739-494A-A2CC-C25A621C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78" y="1988840"/>
            <a:ext cx="727608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6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2AD5CC9-6616-4586-B6A4-FCCC200AC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6927"/>
            <a:ext cx="5987008" cy="48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6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7a en b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2118F6E-A07F-422B-9730-DCDCC2848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27" y="1847088"/>
            <a:ext cx="7287077" cy="31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7F1D-2E71-4A86-B5CA-632D62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Antwoord verwerkingsopdracht; vraag 7c en 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E12157E-30BB-4350-9444-C6E8D4C9D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678893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05B15-43CD-4C28-B122-88302EEC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Hersenen en alcohol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45219A-3D3B-4ABA-8757-EBE67ADD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 1 à 2 glazen werken je hersenen al minder goed dan normaal.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Lange tijd zwaar drinken (&gt;25 glazen per week)?</a:t>
            </a:r>
          </a:p>
          <a:p>
            <a:r>
              <a:rPr lang="nl-NL" dirty="0"/>
              <a:t>Risico op hersenbeschadiging</a:t>
            </a:r>
          </a:p>
          <a:p>
            <a:pPr marL="0" indent="0">
              <a:buNone/>
            </a:pPr>
            <a:r>
              <a:rPr lang="nl-NL" dirty="0"/>
              <a:t>	= achteruitgang geheugen</a:t>
            </a:r>
          </a:p>
          <a:p>
            <a:pPr marL="0" indent="0">
              <a:buNone/>
            </a:pPr>
            <a:r>
              <a:rPr lang="nl-NL" dirty="0"/>
              <a:t>	= minder goed aanpassen aan nieuwe situaties</a:t>
            </a:r>
          </a:p>
          <a:p>
            <a:r>
              <a:rPr lang="nl-NL" dirty="0"/>
              <a:t>Krimp hersenen</a:t>
            </a:r>
          </a:p>
        </p:txBody>
      </p:sp>
    </p:spTree>
    <p:extLst>
      <p:ext uri="{BB962C8B-B14F-4D97-AF65-F5344CB8AC3E}">
        <p14:creationId xmlns:p14="http://schemas.microsoft.com/office/powerpoint/2010/main" val="35850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DB9C1-E835-45E8-A163-41F652B7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Korsakov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75460-B496-496B-9B67-B09C9F3EA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Tim op bezoek bij een Korsakov verzorgingstehuis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https://www.youtube.com/watch?v=LpV3yAlyBaI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</a:t>
            </a:r>
          </a:p>
          <a:p>
            <a:pPr marL="0" indent="0">
              <a:buNone/>
            </a:pPr>
            <a:r>
              <a:rPr lang="nl-NL" dirty="0"/>
              <a:t>Ernstig vitamine B1-tekort als</a:t>
            </a:r>
          </a:p>
          <a:p>
            <a:pPr marL="0" indent="0">
              <a:buNone/>
            </a:pPr>
            <a:r>
              <a:rPr lang="nl-NL" dirty="0"/>
              <a:t>gevolg van langdurig alcohol-</a:t>
            </a:r>
          </a:p>
          <a:p>
            <a:pPr marL="0" indent="0">
              <a:buNone/>
            </a:pPr>
            <a:r>
              <a:rPr lang="nl-NL" dirty="0"/>
              <a:t>gebruik in combinatie met </a:t>
            </a:r>
          </a:p>
          <a:p>
            <a:pPr marL="0" indent="0">
              <a:buNone/>
            </a:pPr>
            <a:r>
              <a:rPr lang="nl-NL" dirty="0"/>
              <a:t>slechte voeding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6F16A5-278D-43AB-A4EE-8ED1E1A77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9"/>
          <a:stretch/>
        </p:blipFill>
        <p:spPr>
          <a:xfrm>
            <a:off x="5373272" y="3750212"/>
            <a:ext cx="3124200" cy="23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4AF6E-8384-4F74-97B0-3F0E9609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Korsakov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037A1-96C2-48F8-A2FE-36D2D55F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Symptomen</a:t>
            </a:r>
          </a:p>
          <a:p>
            <a:r>
              <a:rPr lang="nl-NL" dirty="0"/>
              <a:t>Geheugenverlies, korte termijn</a:t>
            </a:r>
          </a:p>
          <a:p>
            <a:r>
              <a:rPr lang="nl-NL" dirty="0"/>
              <a:t>Vullen van gaten in het geheugen (onbewust); confabuleren</a:t>
            </a:r>
          </a:p>
          <a:p>
            <a:r>
              <a:rPr lang="nl-NL" dirty="0"/>
              <a:t>Desoriëntatie van tijd en ruimte</a:t>
            </a:r>
          </a:p>
          <a:p>
            <a:r>
              <a:rPr lang="nl-NL" dirty="0"/>
              <a:t>Loop- en evenwichtsstoornissen</a:t>
            </a:r>
          </a:p>
          <a:p>
            <a:r>
              <a:rPr lang="nl-NL" dirty="0"/>
              <a:t>Karakterveranderingen</a:t>
            </a:r>
          </a:p>
          <a:p>
            <a:r>
              <a:rPr lang="nl-NL" dirty="0"/>
              <a:t>Gebrek aan initiatief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de patiënt stopt met drinken, stopt de achteruitgang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93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Perifere zenuwstelsel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Gevoelsneuronen</a:t>
            </a:r>
          </a:p>
          <a:p>
            <a:r>
              <a:rPr lang="nl-NL" dirty="0"/>
              <a:t>Schakelcellen</a:t>
            </a:r>
          </a:p>
          <a:p>
            <a:r>
              <a:rPr lang="nl-NL" dirty="0"/>
              <a:t>Bewegingsneuronen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2355"/>
            <a:ext cx="6294317" cy="30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1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D9CEB-B3A6-4A25-9FF6-1C6F32BE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Prikkelroute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E5888D-4494-4EE8-A9FC-1DE96E0F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Kort (reflex)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ECB866-2670-46B2-9026-37B2E380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9351"/>
            <a:ext cx="39862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6E72F8C-8611-4A4E-B180-C81802602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30040"/>
            <a:ext cx="3585345" cy="25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5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906434" cy="245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zenuwcel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Cellichaam met kern</a:t>
            </a:r>
          </a:p>
          <a:p>
            <a:r>
              <a:rPr lang="nl-NL" dirty="0"/>
              <a:t>Kleine uitlopers = dendrieten</a:t>
            </a:r>
          </a:p>
          <a:p>
            <a:r>
              <a:rPr lang="nl-NL" dirty="0"/>
              <a:t>Lange uitloper = neuriet</a:t>
            </a:r>
          </a:p>
          <a:p>
            <a:pPr lvl="1"/>
            <a:r>
              <a:rPr lang="nl-NL" dirty="0"/>
              <a:t>Omgeven door mergschede = myelineschede</a:t>
            </a:r>
          </a:p>
          <a:p>
            <a:r>
              <a:rPr lang="nl-NL" dirty="0"/>
              <a:t>Synaps: prikkeloverdrachtsplaats)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84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6D354-B320-4066-AEA1-D07131E6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F9B382-70C6-43FA-909C-286D491D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Centrale zenuwstelsel</a:t>
            </a:r>
          </a:p>
          <a:p>
            <a:pPr lvl="1" indent="-246380"/>
            <a:r>
              <a:rPr lang="nl-NL" dirty="0"/>
              <a:t>Grote hersenen</a:t>
            </a:r>
          </a:p>
          <a:p>
            <a:pPr lvl="1" indent="-246380"/>
            <a:r>
              <a:rPr lang="nl-NL" dirty="0"/>
              <a:t>Kleine hersenen</a:t>
            </a:r>
          </a:p>
          <a:p>
            <a:pPr lvl="1" indent="-246380"/>
            <a:r>
              <a:rPr lang="nl-NL" dirty="0"/>
              <a:t>Tussenhersenen</a:t>
            </a:r>
          </a:p>
          <a:p>
            <a:pPr lvl="1" indent="-246380"/>
            <a:r>
              <a:rPr lang="nl-NL" dirty="0"/>
              <a:t>Hersenstam</a:t>
            </a:r>
          </a:p>
          <a:p>
            <a:pPr marL="393700" lvl="1" indent="0">
              <a:buNone/>
            </a:pPr>
            <a:endParaRPr lang="nl-NL" dirty="0"/>
          </a:p>
          <a:p>
            <a:pPr marL="393700" lvl="1" indent="0">
              <a:buNone/>
            </a:pPr>
            <a:endParaRPr lang="nl-NL" dirty="0"/>
          </a:p>
          <a:p>
            <a:pPr marL="393700" lvl="1" indent="0">
              <a:buNone/>
            </a:pPr>
            <a:endParaRPr lang="nl-NL" dirty="0"/>
          </a:p>
          <a:p>
            <a:pPr marL="393700" lvl="1" indent="0">
              <a:buNone/>
            </a:pPr>
            <a:r>
              <a:rPr lang="nl-NL" dirty="0"/>
              <a:t>Opdrachten staan op It's Learning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B12F90-FC89-4C73-974F-7A5A2D526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2936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0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Myelineschede / mergschede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9" y="2017713"/>
            <a:ext cx="3814762" cy="4114800"/>
          </a:xfrm>
        </p:spPr>
        <p:txBody>
          <a:bodyPr/>
          <a:lstStyle/>
          <a:p>
            <a:pPr eaLnBrk="1" hangingPunct="1"/>
            <a:r>
              <a:rPr lang="nl-NL" sz="2800" dirty="0"/>
              <a:t>Zorgt voor isolatie en bescherming van de zenuwcel (neurieten). </a:t>
            </a:r>
          </a:p>
          <a:p>
            <a:pPr eaLnBrk="1" hangingPunct="1"/>
            <a:r>
              <a:rPr lang="nl-NL" sz="2800" dirty="0"/>
              <a:t>Snelle impulsgeleiding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40326" y="2017713"/>
            <a:ext cx="3814763" cy="4114800"/>
          </a:xfrm>
        </p:spPr>
        <p:txBody>
          <a:bodyPr/>
          <a:lstStyle/>
          <a:p>
            <a:pPr eaLnBrk="1" hangingPunct="1"/>
            <a:endParaRPr lang="nl-NL" sz="2800"/>
          </a:p>
        </p:txBody>
      </p:sp>
      <p:pic>
        <p:nvPicPr>
          <p:cNvPr id="9221" name="Picture 8" descr="myelinesche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3141663"/>
            <a:ext cx="3851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36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764704"/>
            <a:ext cx="6109928" cy="56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259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Prikkelverwerking</a:t>
            </a:r>
          </a:p>
        </p:txBody>
      </p:sp>
      <p:sp>
        <p:nvSpPr>
          <p:cNvPr id="10243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Dendrieten vangen prikkels op uit andere neuronen</a:t>
            </a:r>
          </a:p>
          <a:p>
            <a:r>
              <a:rPr lang="nl-NL" dirty="0"/>
              <a:t>Neurieten voeren prikkels af</a:t>
            </a:r>
          </a:p>
          <a:p>
            <a:r>
              <a:rPr lang="nl-NL" dirty="0"/>
              <a:t>Veel neurieten bij elkaar =</a:t>
            </a:r>
          </a:p>
          <a:p>
            <a:pPr marL="393192" lvl="1" indent="0">
              <a:buNone/>
            </a:pPr>
            <a:r>
              <a:rPr lang="nl-NL" dirty="0"/>
              <a:t>Zenuw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98" y="2564906"/>
            <a:ext cx="3775468" cy="41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68843" y="4941168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synaps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6948264" y="5125834"/>
            <a:ext cx="360040" cy="3913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52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F3BCB-7BBE-493D-A7D0-B819420E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Willekeurig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313BB-898D-4D02-98A5-48D36473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Animale zenuwstelsel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Bevindt zich in het centrale en het perifere zenuwstelsel</a:t>
            </a:r>
          </a:p>
          <a:p>
            <a:r>
              <a:rPr lang="nl-NL" dirty="0"/>
              <a:t>Bewust zijn:</a:t>
            </a:r>
          </a:p>
          <a:p>
            <a:pPr lvl="1" indent="-246380"/>
            <a:r>
              <a:rPr lang="nl-NL" dirty="0"/>
              <a:t>Omgeving waarnemen</a:t>
            </a:r>
            <a:endParaRPr dirty="0"/>
          </a:p>
          <a:p>
            <a:pPr lvl="1" indent="-246380"/>
            <a:r>
              <a:rPr lang="nl-NL" dirty="0"/>
              <a:t>Reageren n.a.v. de waarneming</a:t>
            </a:r>
          </a:p>
          <a:p>
            <a:endParaRPr lang="nl-NL" dirty="0"/>
          </a:p>
          <a:p>
            <a:pPr>
              <a:buFont typeface="Arial"/>
              <a:buChar char="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E01F9D-EBA5-41C1-BFAF-DCC9C5551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92" y="3429000"/>
            <a:ext cx="2607308" cy="31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5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726A8-AA88-44AE-AE3E-4A389A72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Onwillekeurig zenuwstelsel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08C82-322F-4D58-8C70-A7651E10A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Autonome of vegetatieve zenuwstelsel</a:t>
            </a:r>
          </a:p>
          <a:p>
            <a:r>
              <a:rPr lang="nl-NL" dirty="0"/>
              <a:t>Bevindt zich in het perifere zenuwstelsel</a:t>
            </a:r>
          </a:p>
          <a:p>
            <a:r>
              <a:rPr lang="nl-NL" dirty="0"/>
              <a:t>Gaande houden van de organen </a:t>
            </a:r>
          </a:p>
          <a:p>
            <a:pPr marL="0" indent="0">
              <a:buNone/>
            </a:pPr>
            <a:r>
              <a:rPr lang="nl-NL" dirty="0"/>
              <a:t>	en lichaamsfuncties</a:t>
            </a:r>
          </a:p>
          <a:p>
            <a:r>
              <a:rPr lang="nl-NL" dirty="0"/>
              <a:t>Twee hoofdonderdelen:</a:t>
            </a:r>
          </a:p>
          <a:p>
            <a:pPr lvl="1" indent="-246380"/>
            <a:r>
              <a:rPr lang="nl-NL" dirty="0"/>
              <a:t>Sympathisch (t.b.v. inspanning)</a:t>
            </a:r>
          </a:p>
          <a:p>
            <a:pPr lvl="1" indent="-246380"/>
            <a:r>
              <a:rPr lang="nl-NL" dirty="0"/>
              <a:t>Parasympatisch (t.b.v. ontspanning) </a:t>
            </a:r>
          </a:p>
          <a:p>
            <a:pPr>
              <a:buFont typeface="Arial"/>
              <a:buChar char="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54FE3D-DA7F-4F5F-8149-CBEF8001B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28888"/>
          <a:stretch/>
        </p:blipFill>
        <p:spPr>
          <a:xfrm>
            <a:off x="5887709" y="2996952"/>
            <a:ext cx="27990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 volgende </a:t>
            </a:r>
            <a:r>
              <a:rPr lang="nl-NL" dirty="0"/>
              <a:t>keer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Leren</a:t>
            </a:r>
          </a:p>
          <a:p>
            <a:pPr marL="0" indent="0">
              <a:buNone/>
            </a:pPr>
            <a:r>
              <a:rPr lang="nl-NL" dirty="0"/>
              <a:t>	Reader Zenuwstelsel en hormoonstelsel</a:t>
            </a:r>
          </a:p>
          <a:p>
            <a:pPr marL="0" indent="0">
              <a:buNone/>
            </a:pPr>
            <a:r>
              <a:rPr lang="nl-NL" dirty="0"/>
              <a:t>		Hoofdstuk 	1.1</a:t>
            </a:r>
          </a:p>
          <a:p>
            <a:pPr marL="0" indent="0">
              <a:buNone/>
            </a:pPr>
            <a:r>
              <a:rPr lang="nl-NL" dirty="0"/>
              <a:t>				1.2.2</a:t>
            </a:r>
          </a:p>
          <a:p>
            <a:pPr marL="0" indent="0">
              <a:buNone/>
            </a:pPr>
            <a:r>
              <a:rPr lang="nl-NL" dirty="0"/>
              <a:t>				1.3</a:t>
            </a:r>
          </a:p>
          <a:p>
            <a:pPr marL="0" indent="0">
              <a:buNone/>
            </a:pPr>
            <a:r>
              <a:rPr lang="nl-NL" dirty="0"/>
              <a:t>	Theorieboek Gehandicaptenzorg, Thema 6</a:t>
            </a:r>
          </a:p>
          <a:p>
            <a:pPr marL="0" indent="0">
              <a:buNone/>
            </a:pPr>
            <a:r>
              <a:rPr lang="nl-NL" dirty="0"/>
              <a:t>		Hoofdstuk 	16.4 t/m 16.7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Maken </a:t>
            </a:r>
          </a:p>
          <a:p>
            <a:pPr marL="0" indent="0">
              <a:buNone/>
            </a:pPr>
            <a:r>
              <a:rPr lang="nl-NL" dirty="0"/>
              <a:t>	Opdrachten en oefeningen wiki GZ-AF, periode 3, </a:t>
            </a:r>
          </a:p>
          <a:p>
            <a:pPr marL="0" indent="0">
              <a:buNone/>
            </a:pPr>
            <a:r>
              <a:rPr lang="nl-NL" dirty="0"/>
              <a:t>	les 2</a:t>
            </a:r>
          </a:p>
        </p:txBody>
      </p:sp>
    </p:spTree>
    <p:extLst>
      <p:ext uri="{BB962C8B-B14F-4D97-AF65-F5344CB8AC3E}">
        <p14:creationId xmlns:p14="http://schemas.microsoft.com/office/powerpoint/2010/main" val="18464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246B8-BABD-4182-A259-8CBDE66B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18570-16A2-4E14-B1B5-7154000E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Zoek een plaatje van het ruggenmerg op.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Teken deze na.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Zoek op wat de functies van het ruggenmerg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9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309" y="25431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Centrale zenuwstelsel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198" y="163776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Ruggenmerg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Zorgt voor de kort prikkelroute</a:t>
            </a:r>
          </a:p>
          <a:p>
            <a:pPr marL="0" indent="0">
              <a:buNone/>
            </a:pPr>
            <a:r>
              <a:rPr lang="nl-NL" dirty="0"/>
              <a:t>	(zie volgende les)</a:t>
            </a:r>
          </a:p>
          <a:p>
            <a:r>
              <a:rPr lang="nl-NL" dirty="0"/>
              <a:t>Vanuit ruggenmerg lange uitlopers naar </a:t>
            </a:r>
          </a:p>
          <a:p>
            <a:pPr marL="365760" lvl="1" indent="0">
              <a:buNone/>
            </a:pPr>
            <a:r>
              <a:rPr lang="nl-NL" dirty="0"/>
              <a:t>de romp en ledematen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93372C-3E0E-47E4-A40B-12479CFBD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25" y="807622"/>
            <a:ext cx="2543733" cy="52192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E2B007-A850-4CF0-B799-173C1C31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63699"/>
            <a:ext cx="3201087" cy="2606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A09446-531C-4732-BEDE-BC0B39CA5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6" y="4581128"/>
            <a:ext cx="3306567" cy="18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7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F0930-3C80-4EA7-97AB-E59D80F1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30978D-AF9C-42AD-9B84-E8A1D37D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centrale zenuwstelsel is geheel omgeven door bot:</a:t>
            </a:r>
          </a:p>
          <a:p>
            <a:r>
              <a:rPr lang="nl-NL" dirty="0"/>
              <a:t>Schedel </a:t>
            </a:r>
          </a:p>
          <a:p>
            <a:r>
              <a:rPr lang="nl-NL" dirty="0"/>
              <a:t>Wervelkolom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En vliezen (van buiten naar binnen):</a:t>
            </a:r>
          </a:p>
          <a:p>
            <a:r>
              <a:rPr lang="nl-NL" dirty="0"/>
              <a:t>Harde hersenvlies </a:t>
            </a:r>
          </a:p>
          <a:p>
            <a:r>
              <a:rPr lang="nl-NL" dirty="0"/>
              <a:t>Spinnenwebvlies</a:t>
            </a:r>
          </a:p>
          <a:p>
            <a:r>
              <a:rPr lang="nl-NL" dirty="0"/>
              <a:t>Zachte hersenvlies</a:t>
            </a:r>
          </a:p>
        </p:txBody>
      </p:sp>
    </p:spTree>
    <p:extLst>
      <p:ext uri="{BB962C8B-B14F-4D97-AF65-F5344CB8AC3E}">
        <p14:creationId xmlns:p14="http://schemas.microsoft.com/office/powerpoint/2010/main" val="183219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37388"/>
            <a:ext cx="8229600" cy="1143000"/>
          </a:xfrm>
        </p:spPr>
        <p:txBody>
          <a:bodyPr/>
          <a:lstStyle/>
          <a:p>
            <a:r>
              <a:rPr lang="nl-NL" dirty="0"/>
              <a:t>Hersenvliezen en hersenvocht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2" y="1580388"/>
            <a:ext cx="4003652" cy="43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67190"/>
            <a:ext cx="4631113" cy="39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Bloedvoorziening hersenen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5783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7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100A9-716B-4924-9DAF-04916593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Hersenen en alcohol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2A853-4924-404A-BB27-7E7AFB54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nl-NL" dirty="0"/>
          </a:p>
          <a:p>
            <a:pPr marL="365760" lvl="1" indent="0">
              <a:buNone/>
            </a:pPr>
            <a:r>
              <a:rPr lang="nl-NL" sz="1700" dirty="0">
                <a:hlinkClick r:id="rId2"/>
              </a:rPr>
              <a:t>http://biologiepagina.nl/Videobiologie/alcoholvergiftiging.htm</a:t>
            </a:r>
            <a:r>
              <a:rPr lang="nl-NL" sz="17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640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b8d86254900a858b54199c01f052a001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469f6cfc5da653e39bd30db76dc3184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E012D7-0675-4CC0-A9AB-18E9F542E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955EEB-F336-49D4-9ED1-129000881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CDF984-6442-411F-9152-ECD7BC8722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662</Words>
  <Application>Microsoft Office PowerPoint</Application>
  <PresentationFormat>Diavoorstelling (4:3)</PresentationFormat>
  <Paragraphs>179</Paragraphs>
  <Slides>35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Stroom</vt:lpstr>
      <vt:lpstr> Het zenuwstelsel</vt:lpstr>
      <vt:lpstr>Inhoud</vt:lpstr>
      <vt:lpstr>Terugblik op de vorige les</vt:lpstr>
      <vt:lpstr>Opdracht</vt:lpstr>
      <vt:lpstr>Centrale zenuwstelsel</vt:lpstr>
      <vt:lpstr>Bescherming</vt:lpstr>
      <vt:lpstr>Hersenvliezen en hersenvocht</vt:lpstr>
      <vt:lpstr>Bloedvoorziening hersenen</vt:lpstr>
      <vt:lpstr>Hersenen en alcohol</vt:lpstr>
      <vt:lpstr>Opdracht</vt:lpstr>
      <vt:lpstr>Perifere zenuwstelsel</vt:lpstr>
      <vt:lpstr>Leervraag van vandaag</vt:lpstr>
      <vt:lpstr>Volgende week</vt:lpstr>
      <vt:lpstr>Antwoord verwerkingsopdracht; vraag 1a</vt:lpstr>
      <vt:lpstr>Antwoord verwerkingsopdracht; vraag 1</vt:lpstr>
      <vt:lpstr>Antwoord verwerkingsopdracht; vraag 2</vt:lpstr>
      <vt:lpstr>Antwoord verwerkingsopdracht; vraag 3a</vt:lpstr>
      <vt:lpstr>Antwoord verwerkingsopdracht; vraag 3b</vt:lpstr>
      <vt:lpstr>Antwoord verwerkingsopdracht; vraag 4</vt:lpstr>
      <vt:lpstr>Antwoord verwerkingsopdracht; vraag 5</vt:lpstr>
      <vt:lpstr>Antwoord verwerkingsopdracht; vraag 6 </vt:lpstr>
      <vt:lpstr>Antwoord verwerkingsopdracht; vraag 7a en b</vt:lpstr>
      <vt:lpstr>Antwoord verwerkingsopdracht; vraag 7c en d</vt:lpstr>
      <vt:lpstr>Hersenen en alcohol</vt:lpstr>
      <vt:lpstr>Korsakov</vt:lpstr>
      <vt:lpstr>Korsakov</vt:lpstr>
      <vt:lpstr>Perifere zenuwstelsel</vt:lpstr>
      <vt:lpstr>Prikkelroute </vt:lpstr>
      <vt:lpstr>Bouw zenuwcel</vt:lpstr>
      <vt:lpstr>Myelineschede / mergschede</vt:lpstr>
      <vt:lpstr>PowerPoint-presentatie</vt:lpstr>
      <vt:lpstr>Prikkelverwerking</vt:lpstr>
      <vt:lpstr>Willekeurig zenuwstelsel</vt:lpstr>
      <vt:lpstr>Onwillekeurig zenuwstelsel</vt:lpstr>
      <vt:lpstr>Voor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zenuwstelsel</dc:title>
  <dc:creator>Hinte,M.L. van</dc:creator>
  <cp:lastModifiedBy>Femke van der Wal</cp:lastModifiedBy>
  <cp:revision>40</cp:revision>
  <dcterms:created xsi:type="dcterms:W3CDTF">2014-09-01T13:26:36Z</dcterms:created>
  <dcterms:modified xsi:type="dcterms:W3CDTF">2020-10-29T10:23:18Z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  <property fmtid="{D5CDD505-2E9C-101B-9397-08002B2CF9AE}" pid="3" name="AuthorIds_UIVersion_4608">
    <vt:lpwstr>4</vt:lpwstr>
  </property>
  <property fmtid="{D5CDD505-2E9C-101B-9397-08002B2CF9AE}" pid="4" name="Order">
    <vt:r8>10709700</vt:r8>
  </property>
  <property fmtid="{D5CDD505-2E9C-101B-9397-08002B2CF9AE}" pid="5" name="ComplianceAssetId">
    <vt:lpwstr/>
  </property>
  <property fmtid="{D5CDD505-2E9C-101B-9397-08002B2CF9AE}" pid="6" name="_SourceUrl">
    <vt:lpwstr/>
  </property>
  <property fmtid="{D5CDD505-2E9C-101B-9397-08002B2CF9AE}" pid="7" name="_SharedFileIndex">
    <vt:lpwstr/>
  </property>
</Properties>
</file>